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82" r:id="rId5"/>
    <p:sldId id="272" r:id="rId6"/>
    <p:sldId id="259" r:id="rId7"/>
    <p:sldId id="274" r:id="rId8"/>
    <p:sldId id="273" r:id="rId9"/>
    <p:sldId id="260" r:id="rId10"/>
    <p:sldId id="275" r:id="rId11"/>
    <p:sldId id="276" r:id="rId12"/>
    <p:sldId id="261" r:id="rId13"/>
    <p:sldId id="267" r:id="rId14"/>
    <p:sldId id="268" r:id="rId15"/>
    <p:sldId id="269" r:id="rId16"/>
    <p:sldId id="270" r:id="rId17"/>
    <p:sldId id="271" r:id="rId18"/>
    <p:sldId id="262" r:id="rId19"/>
    <p:sldId id="263" r:id="rId20"/>
    <p:sldId id="264" r:id="rId21"/>
    <p:sldId id="265" r:id="rId22"/>
    <p:sldId id="277" r:id="rId23"/>
    <p:sldId id="279" r:id="rId24"/>
    <p:sldId id="280" r:id="rId25"/>
    <p:sldId id="281"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24"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30" y="210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A870C-862E-4AD6-B66D-94709F4930F1}"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1D2D0-C7D6-42BD-A282-BAEF43445C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A870C-862E-4AD6-B66D-94709F4930F1}" type="datetimeFigureOut">
              <a:rPr lang="en-US" smtClean="0"/>
              <a:pPr/>
              <a:t>10/24/2015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1D2D0-C7D6-42BD-A282-BAEF43445C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8400"/>
            <a:ext cx="7772400" cy="1066800"/>
          </a:xfrm>
        </p:spPr>
        <p:txBody>
          <a:bodyPr>
            <a:normAutofit/>
          </a:bodyPr>
          <a:lstStyle/>
          <a:p>
            <a:r>
              <a:rPr lang="en-US" sz="5400" dirty="0" smtClean="0"/>
              <a:t>Patterns of Evolution 2</a:t>
            </a:r>
            <a:endParaRPr lang="en-US" sz="5400" dirty="0"/>
          </a:p>
        </p:txBody>
      </p:sp>
      <p:sp>
        <p:nvSpPr>
          <p:cNvPr id="5" name="Subtitle 4"/>
          <p:cNvSpPr>
            <a:spLocks noGrp="1"/>
          </p:cNvSpPr>
          <p:nvPr>
            <p:ph type="subTitle" idx="1"/>
          </p:nvPr>
        </p:nvSpPr>
        <p:spPr>
          <a:xfrm>
            <a:off x="0" y="3657600"/>
            <a:ext cx="9144000" cy="3352800"/>
          </a:xfrm>
        </p:spPr>
        <p:txBody>
          <a:bodyPr>
            <a:normAutofit/>
          </a:bodyPr>
          <a:lstStyle/>
          <a:p>
            <a:r>
              <a:rPr lang="en-US" sz="3800" b="1" i="1" dirty="0" smtClean="0"/>
              <a:t>Essential Questions:</a:t>
            </a:r>
            <a:endParaRPr lang="en-US" b="1" i="1" dirty="0" smtClean="0"/>
          </a:p>
          <a:p>
            <a:pPr algn="l"/>
            <a:r>
              <a:rPr lang="en-US" i="1" dirty="0" smtClean="0"/>
              <a:t>    1.   What are the mechanisms that lead to  		 evolutionary change over time?</a:t>
            </a:r>
          </a:p>
          <a:p>
            <a:pPr algn="l"/>
            <a:r>
              <a:rPr lang="en-US" i="1" dirty="0" smtClean="0"/>
              <a:t>    </a:t>
            </a:r>
            <a:r>
              <a:rPr lang="en-US" i="1" dirty="0" smtClean="0">
                <a:solidFill>
                  <a:schemeClr val="tx2">
                    <a:lumMod val="60000"/>
                    <a:lumOff val="40000"/>
                  </a:schemeClr>
                </a:solidFill>
              </a:rPr>
              <a:t>2.    How do different species evolve? </a:t>
            </a:r>
          </a:p>
          <a:p>
            <a:pPr algn="l"/>
            <a:r>
              <a:rPr lang="en-US" i="1" dirty="0" smtClean="0">
                <a:solidFill>
                  <a:schemeClr val="tx2">
                    <a:lumMod val="60000"/>
                    <a:lumOff val="40000"/>
                  </a:schemeClr>
                </a:solidFill>
              </a:rPr>
              <a:t>    3.    Does evolutionary change occur in our lifetime?</a:t>
            </a:r>
          </a:p>
        </p:txBody>
      </p:sp>
      <p:pic>
        <p:nvPicPr>
          <p:cNvPr id="7" name="Picture 2"/>
          <p:cNvPicPr>
            <a:picLocks noChangeAspect="1" noChangeArrowheads="1"/>
          </p:cNvPicPr>
          <p:nvPr/>
        </p:nvPicPr>
        <p:blipFill>
          <a:blip r:embed="rId2" cstate="print"/>
          <a:srcRect/>
          <a:stretch>
            <a:fillRect/>
          </a:stretch>
        </p:blipFill>
        <p:spPr bwMode="auto">
          <a:xfrm>
            <a:off x="3124200" y="228600"/>
            <a:ext cx="28448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Isolation</a:t>
            </a:r>
            <a:br>
              <a:rPr lang="en-US" dirty="0" smtClean="0"/>
            </a:br>
            <a:r>
              <a:rPr lang="en-US" dirty="0" smtClean="0"/>
              <a:t>2. Reproductive Isolation</a:t>
            </a:r>
            <a:endParaRPr lang="en-US"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10</a:t>
            </a:fld>
            <a:endParaRPr lang="en-US"/>
          </a:p>
        </p:txBody>
      </p:sp>
      <p:sp>
        <p:nvSpPr>
          <p:cNvPr id="6" name="Content Placeholder 2"/>
          <p:cNvSpPr>
            <a:spLocks noGrp="1"/>
          </p:cNvSpPr>
          <p:nvPr>
            <p:ph idx="1"/>
          </p:nvPr>
        </p:nvSpPr>
        <p:spPr>
          <a:xfrm>
            <a:off x="0" y="1600201"/>
            <a:ext cx="8229600" cy="3200399"/>
          </a:xfrm>
        </p:spPr>
        <p:txBody>
          <a:bodyPr>
            <a:normAutofit fontScale="92500" lnSpcReduction="10000"/>
          </a:bodyPr>
          <a:lstStyle/>
          <a:p>
            <a:pPr>
              <a:buNone/>
            </a:pPr>
            <a:r>
              <a:rPr lang="en-US" b="1" dirty="0" smtClean="0"/>
              <a:t>1. Different mating rituals</a:t>
            </a:r>
          </a:p>
          <a:p>
            <a:pPr>
              <a:buNone/>
            </a:pPr>
            <a:r>
              <a:rPr lang="en-US" dirty="0" smtClean="0"/>
              <a:t>	</a:t>
            </a:r>
            <a:r>
              <a:rPr lang="en-US" i="1" dirty="0" smtClean="0"/>
              <a:t>Examples: bird songs, </a:t>
            </a:r>
          </a:p>
          <a:p>
            <a:pPr>
              <a:buNone/>
            </a:pPr>
            <a:r>
              <a:rPr lang="en-US" i="1" dirty="0" smtClean="0"/>
              <a:t>	firefly light displays, bowerbirds!</a:t>
            </a:r>
          </a:p>
          <a:p>
            <a:pPr>
              <a:buNone/>
            </a:pPr>
            <a:endParaRPr lang="en-US" dirty="0" smtClean="0">
              <a:solidFill>
                <a:srgbClr val="FF0000"/>
              </a:solidFill>
            </a:endParaRPr>
          </a:p>
          <a:p>
            <a:pPr>
              <a:buNone/>
            </a:pPr>
            <a:r>
              <a:rPr lang="en-US" b="1" dirty="0" smtClean="0"/>
              <a:t>2. Different sexual organs</a:t>
            </a:r>
          </a:p>
          <a:p>
            <a:pPr>
              <a:buNone/>
            </a:pPr>
            <a:r>
              <a:rPr lang="en-US" dirty="0" smtClean="0"/>
              <a:t>	</a:t>
            </a:r>
            <a:r>
              <a:rPr lang="en-US" i="1" dirty="0" smtClean="0"/>
              <a:t>Example: damselfly penises</a:t>
            </a:r>
          </a:p>
          <a:p>
            <a:pPr>
              <a:buNone/>
            </a:pPr>
            <a:endParaRPr lang="en-US" dirty="0" smtClean="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4953000" y="3581400"/>
            <a:ext cx="3810000" cy="9157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715000" y="1524000"/>
            <a:ext cx="2895600" cy="19611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Isolation</a:t>
            </a:r>
            <a:br>
              <a:rPr lang="en-US" dirty="0" smtClean="0"/>
            </a:br>
            <a:r>
              <a:rPr lang="en-US" dirty="0" smtClean="0"/>
              <a:t>2. Reproductive Isolation</a:t>
            </a:r>
            <a:endParaRPr lang="en-US"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11</a:t>
            </a:fld>
            <a:endParaRPr lang="en-US"/>
          </a:p>
        </p:txBody>
      </p:sp>
      <p:sp>
        <p:nvSpPr>
          <p:cNvPr id="6" name="Content Placeholder 2"/>
          <p:cNvSpPr>
            <a:spLocks noGrp="1"/>
          </p:cNvSpPr>
          <p:nvPr>
            <p:ph idx="1"/>
          </p:nvPr>
        </p:nvSpPr>
        <p:spPr>
          <a:xfrm>
            <a:off x="0" y="1600200"/>
            <a:ext cx="8229600" cy="4525963"/>
          </a:xfrm>
        </p:spPr>
        <p:txBody>
          <a:bodyPr>
            <a:normAutofit fontScale="92500" lnSpcReduction="20000"/>
          </a:bodyPr>
          <a:lstStyle/>
          <a:p>
            <a:pPr>
              <a:buNone/>
            </a:pPr>
            <a:r>
              <a:rPr lang="en-US" b="1" dirty="0" smtClean="0"/>
              <a:t>1. Different mating rituals</a:t>
            </a:r>
          </a:p>
          <a:p>
            <a:pPr>
              <a:buNone/>
            </a:pPr>
            <a:r>
              <a:rPr lang="en-US" dirty="0" smtClean="0"/>
              <a:t>	</a:t>
            </a:r>
            <a:r>
              <a:rPr lang="en-US" i="1" dirty="0" smtClean="0"/>
              <a:t>Example: bird songs, </a:t>
            </a:r>
          </a:p>
          <a:p>
            <a:pPr>
              <a:buNone/>
            </a:pPr>
            <a:r>
              <a:rPr lang="en-US" i="1" dirty="0" smtClean="0"/>
              <a:t>	firefly light displays, bowerbirds!</a:t>
            </a:r>
          </a:p>
          <a:p>
            <a:pPr>
              <a:buNone/>
            </a:pPr>
            <a:endParaRPr lang="en-US" dirty="0" smtClean="0">
              <a:solidFill>
                <a:srgbClr val="FF0000"/>
              </a:solidFill>
            </a:endParaRPr>
          </a:p>
          <a:p>
            <a:pPr>
              <a:buNone/>
            </a:pPr>
            <a:r>
              <a:rPr lang="en-US" b="1" dirty="0" smtClean="0"/>
              <a:t>2. Different sexual organs</a:t>
            </a:r>
          </a:p>
          <a:p>
            <a:pPr>
              <a:buNone/>
            </a:pPr>
            <a:r>
              <a:rPr lang="en-US" dirty="0" smtClean="0"/>
              <a:t>	</a:t>
            </a:r>
            <a:r>
              <a:rPr lang="en-US" i="1" dirty="0" smtClean="0"/>
              <a:t>Example: damselfly penises</a:t>
            </a:r>
          </a:p>
          <a:p>
            <a:pPr>
              <a:buNone/>
            </a:pPr>
            <a:endParaRPr lang="en-US" dirty="0" smtClean="0">
              <a:solidFill>
                <a:srgbClr val="FF0000"/>
              </a:solidFill>
            </a:endParaRPr>
          </a:p>
          <a:p>
            <a:pPr>
              <a:buNone/>
            </a:pPr>
            <a:r>
              <a:rPr lang="en-US" b="1" dirty="0" smtClean="0"/>
              <a:t>3. Inviable (sterile) offspring</a:t>
            </a:r>
          </a:p>
          <a:p>
            <a:pPr>
              <a:buNone/>
            </a:pPr>
            <a:r>
              <a:rPr lang="en-US" i="1" dirty="0" smtClean="0"/>
              <a:t>	Example: mules</a:t>
            </a:r>
            <a:endParaRPr lang="en-US" i="1" dirty="0"/>
          </a:p>
        </p:txBody>
      </p:sp>
      <p:pic>
        <p:nvPicPr>
          <p:cNvPr id="11266" name="Picture 2"/>
          <p:cNvPicPr>
            <a:picLocks noChangeAspect="1" noChangeArrowheads="1"/>
          </p:cNvPicPr>
          <p:nvPr/>
        </p:nvPicPr>
        <p:blipFill>
          <a:blip r:embed="rId2" cstate="print"/>
          <a:srcRect/>
          <a:stretch>
            <a:fillRect/>
          </a:stretch>
        </p:blipFill>
        <p:spPr bwMode="auto">
          <a:xfrm>
            <a:off x="4715022" y="5029200"/>
            <a:ext cx="2053883" cy="18288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6714977" y="5029199"/>
            <a:ext cx="2429023" cy="1828801"/>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4953000" y="3733800"/>
            <a:ext cx="3810000" cy="9157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5715000" y="1524000"/>
            <a:ext cx="2895600" cy="19611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Isolation</a:t>
            </a:r>
            <a:br>
              <a:rPr lang="en-US" dirty="0" smtClean="0"/>
            </a:br>
            <a:r>
              <a:rPr lang="en-US" dirty="0" smtClean="0"/>
              <a:t>3. Temporal Isolation</a:t>
            </a:r>
            <a:endParaRPr lang="en-US"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12</a:t>
            </a:fld>
            <a:endParaRPr lang="en-US"/>
          </a:p>
        </p:txBody>
      </p:sp>
      <p:sp>
        <p:nvSpPr>
          <p:cNvPr id="6" name="Content Placeholder 2"/>
          <p:cNvSpPr>
            <a:spLocks noGrp="1"/>
          </p:cNvSpPr>
          <p:nvPr>
            <p:ph idx="1"/>
          </p:nvPr>
        </p:nvSpPr>
        <p:spPr>
          <a:xfrm>
            <a:off x="457200" y="1828800"/>
            <a:ext cx="8229600" cy="4525963"/>
          </a:xfrm>
        </p:spPr>
        <p:txBody>
          <a:bodyPr/>
          <a:lstStyle/>
          <a:p>
            <a:pPr>
              <a:buNone/>
            </a:pPr>
            <a:r>
              <a:rPr lang="en-US" b="1" dirty="0" smtClean="0"/>
              <a:t>Different breeding “schedules”</a:t>
            </a:r>
          </a:p>
          <a:p>
            <a:pPr>
              <a:buNone/>
            </a:pPr>
            <a:r>
              <a:rPr lang="en-US" i="1" dirty="0" smtClean="0"/>
              <a:t>Example: flowering</a:t>
            </a:r>
            <a:endParaRPr lang="en-US" i="1" dirty="0"/>
          </a:p>
        </p:txBody>
      </p:sp>
      <p:pic>
        <p:nvPicPr>
          <p:cNvPr id="5122" name="Picture 2"/>
          <p:cNvPicPr>
            <a:picLocks noChangeAspect="1" noChangeArrowheads="1"/>
          </p:cNvPicPr>
          <p:nvPr/>
        </p:nvPicPr>
        <p:blipFill>
          <a:blip r:embed="rId2" cstate="print"/>
          <a:srcRect/>
          <a:stretch>
            <a:fillRect/>
          </a:stretch>
        </p:blipFill>
        <p:spPr bwMode="auto">
          <a:xfrm>
            <a:off x="76200" y="3733800"/>
            <a:ext cx="3276600" cy="24765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3429000" y="3593084"/>
            <a:ext cx="2695575" cy="2731516"/>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6229350" y="3886200"/>
            <a:ext cx="283845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the pieces together…</a:t>
            </a:r>
            <a:br>
              <a:rPr lang="en-US" dirty="0" smtClean="0"/>
            </a:br>
            <a:r>
              <a:rPr lang="en-US" dirty="0" smtClean="0"/>
              <a:t>(story time)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20360" y="1447799"/>
            <a:ext cx="5442439" cy="46098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Fruit flies doing their thing</a:t>
            </a:r>
            <a:br>
              <a:rPr lang="en-US" dirty="0" smtClean="0"/>
            </a:br>
            <a:r>
              <a:rPr lang="en-US" dirty="0" smtClean="0"/>
              <a:t>…laying eggs in rotting bananas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2667000"/>
            <a:ext cx="8703401"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Autofit/>
          </a:bodyPr>
          <a:lstStyle/>
          <a:p>
            <a:r>
              <a:rPr lang="en-US" sz="3600" dirty="0" smtClean="0"/>
              <a:t>Oh no! A hurricane washes the bananas away to an island too far to fly to. All the momma and poppa fruit flies drown, but the eggs are safely nestled inside the mushy banana</a:t>
            </a:r>
            <a:endParaRPr lang="en-US"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2514600"/>
            <a:ext cx="84709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sz="3200" dirty="0" smtClean="0"/>
              <a:t>The fruit flies hatch on the new island and develop and reproduce in a habitat where different selective pressures and different random events take place than on the mainland.</a:t>
            </a:r>
            <a:endParaRPr lang="en-US"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28600" y="2057400"/>
            <a:ext cx="8655050" cy="3581400"/>
          </a:xfrm>
          <a:prstGeom prst="rect">
            <a:avLst/>
          </a:prstGeom>
          <a:noFill/>
          <a:ln w="9525">
            <a:noFill/>
            <a:miter lim="800000"/>
            <a:headEnd/>
            <a:tailEnd/>
          </a:ln>
          <a:effectLst/>
        </p:spPr>
      </p:pic>
      <p:sp>
        <p:nvSpPr>
          <p:cNvPr id="5" name="Title 1"/>
          <p:cNvSpPr txBox="1">
            <a:spLocks/>
          </p:cNvSpPr>
          <p:nvPr/>
        </p:nvSpPr>
        <p:spPr>
          <a:xfrm>
            <a:off x="0" y="56388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Over time and through multiple generations,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the new fruit</a:t>
            </a:r>
            <a:r>
              <a:rPr kumimoji="0" lang="en-US" sz="2800" b="0" i="0" u="none" strike="noStrike" kern="1200" cap="none" spc="0" normalizeH="0" noProof="0" dirty="0" smtClean="0">
                <a:ln>
                  <a:noFill/>
                </a:ln>
                <a:solidFill>
                  <a:schemeClr val="tx1"/>
                </a:solidFill>
                <a:effectLst/>
                <a:uLnTx/>
                <a:uFillTx/>
                <a:latin typeface="+mj-lt"/>
                <a:ea typeface="+mj-ea"/>
                <a:cs typeface="+mj-cs"/>
              </a:rPr>
              <a:t> fly population develops different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noProof="0" dirty="0" smtClean="0">
                <a:ln>
                  <a:noFill/>
                </a:ln>
                <a:solidFill>
                  <a:schemeClr val="tx1"/>
                </a:solidFill>
                <a:effectLst/>
                <a:uLnTx/>
                <a:uFillTx/>
                <a:latin typeface="+mj-lt"/>
                <a:ea typeface="+mj-ea"/>
                <a:cs typeface="+mj-cs"/>
              </a:rPr>
              <a:t>morphology, food preference, and mating rituals.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noAutofit/>
          </a:bodyPr>
          <a:lstStyle/>
          <a:p>
            <a:r>
              <a:rPr lang="en-US" sz="2400" dirty="0" smtClean="0"/>
              <a:t>Generations later, when another hurricane sends a bunch of bananas full of fly larvae from the island back to the mainland, the flies do not respond to each other’s mating rituals and do not mate.</a:t>
            </a:r>
            <a:br>
              <a:rPr lang="en-US" sz="2400" dirty="0" smtClean="0"/>
            </a:br>
            <a:r>
              <a:rPr lang="en-US" sz="2400" dirty="0" smtClean="0"/>
              <a:t/>
            </a:r>
            <a:br>
              <a:rPr lang="en-US" sz="2400" dirty="0" smtClean="0"/>
            </a:br>
            <a:r>
              <a:rPr lang="en-US" sz="2400" dirty="0" smtClean="0"/>
              <a:t>Suppose they did mate – if they had truly diverged into two different species, what would you expect to happen?</a:t>
            </a:r>
            <a:endParaRPr lang="en-US" sz="24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11998" y="2743200"/>
            <a:ext cx="8703402" cy="3581400"/>
          </a:xfrm>
          <a:prstGeom prst="rect">
            <a:avLst/>
          </a:prstGeom>
          <a:noFill/>
          <a:ln w="9525">
            <a:noFill/>
            <a:miter lim="800000"/>
            <a:headEnd/>
            <a:tailEnd/>
          </a:ln>
          <a:effectLst/>
        </p:spPr>
      </p:pic>
      <p:sp>
        <p:nvSpPr>
          <p:cNvPr id="5" name="Rectangle 4"/>
          <p:cNvSpPr/>
          <p:nvPr/>
        </p:nvSpPr>
        <p:spPr>
          <a:xfrm>
            <a:off x="0" y="6396335"/>
            <a:ext cx="9144000" cy="461665"/>
          </a:xfrm>
          <a:prstGeom prst="rect">
            <a:avLst/>
          </a:prstGeom>
        </p:spPr>
        <p:txBody>
          <a:bodyPr wrap="square">
            <a:spAutoFit/>
          </a:bodyPr>
          <a:lstStyle/>
          <a:p>
            <a:pPr>
              <a:buNone/>
            </a:pPr>
            <a:r>
              <a:rPr lang="en-US" sz="2400" dirty="0" smtClean="0"/>
              <a:t>This story is an example of one species </a:t>
            </a:r>
            <a:r>
              <a:rPr lang="en-US" sz="2400" i="1" dirty="0" smtClean="0"/>
              <a:t>diverging</a:t>
            </a:r>
            <a:r>
              <a:rPr lang="en-US" sz="2400" dirty="0" smtClean="0"/>
              <a:t> to become two species</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III. Types of Speciation</a:t>
            </a:r>
            <a:br>
              <a:rPr lang="en-US" dirty="0" smtClean="0"/>
            </a:br>
            <a:r>
              <a:rPr lang="en-US" dirty="0" smtClean="0"/>
              <a:t>1. Divergent Evolution</a:t>
            </a:r>
            <a:endParaRPr lang="en-US" dirty="0"/>
          </a:p>
        </p:txBody>
      </p:sp>
      <p:sp>
        <p:nvSpPr>
          <p:cNvPr id="3" name="Content Placeholder 2"/>
          <p:cNvSpPr>
            <a:spLocks noGrp="1"/>
          </p:cNvSpPr>
          <p:nvPr>
            <p:ph idx="1"/>
          </p:nvPr>
        </p:nvSpPr>
        <p:spPr>
          <a:xfrm>
            <a:off x="0" y="1295400"/>
            <a:ext cx="9144000" cy="4525963"/>
          </a:xfrm>
        </p:spPr>
        <p:txBody>
          <a:bodyPr/>
          <a:lstStyle/>
          <a:p>
            <a:pPr>
              <a:buNone/>
            </a:pPr>
            <a:r>
              <a:rPr lang="en-US" b="1" dirty="0" smtClean="0"/>
              <a:t>Divergent evolution</a:t>
            </a:r>
            <a:r>
              <a:rPr lang="en-US" dirty="0" smtClean="0"/>
              <a:t>: speciation occurs due to geographic, reproductive, and/or temporal isolation to form two or more distinct species</a:t>
            </a:r>
          </a:p>
          <a:p>
            <a:pPr>
              <a:buNone/>
            </a:pPr>
            <a:r>
              <a:rPr lang="en-US" sz="2800" i="1" dirty="0" smtClean="0"/>
              <a:t>Example: red fox and kit fox</a:t>
            </a:r>
            <a:endParaRPr lang="en-US" sz="2800" i="1"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18</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6948088" y="4836206"/>
            <a:ext cx="1844164" cy="1945593"/>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cstate="print"/>
          <a:srcRect l="18304" t="7143" r="24107"/>
          <a:stretch>
            <a:fillRect/>
          </a:stretch>
        </p:blipFill>
        <p:spPr bwMode="auto">
          <a:xfrm>
            <a:off x="3733800" y="3905693"/>
            <a:ext cx="2441331" cy="2952307"/>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932725" y="4832008"/>
            <a:ext cx="1886674" cy="192598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5" cstate="print"/>
          <a:srcRect b="22936"/>
          <a:stretch>
            <a:fillRect/>
          </a:stretch>
        </p:blipFill>
        <p:spPr bwMode="auto">
          <a:xfrm>
            <a:off x="1276350" y="3606567"/>
            <a:ext cx="1162050" cy="1194033"/>
          </a:xfrm>
          <a:prstGeom prst="rect">
            <a:avLst/>
          </a:prstGeom>
          <a:noFill/>
          <a:ln w="9525">
            <a:noFill/>
            <a:miter lim="800000"/>
            <a:headEnd/>
            <a:tailEnd/>
          </a:ln>
          <a:effectLst/>
        </p:spPr>
      </p:pic>
      <p:pic>
        <p:nvPicPr>
          <p:cNvPr id="10245" name="Picture 5"/>
          <p:cNvPicPr>
            <a:picLocks noChangeAspect="1" noChangeArrowheads="1"/>
          </p:cNvPicPr>
          <p:nvPr/>
        </p:nvPicPr>
        <p:blipFill>
          <a:blip r:embed="rId6" cstate="print"/>
          <a:srcRect/>
          <a:stretch>
            <a:fillRect/>
          </a:stretch>
        </p:blipFill>
        <p:spPr bwMode="auto">
          <a:xfrm>
            <a:off x="7044916" y="3581092"/>
            <a:ext cx="1718084" cy="11433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smtClean="0"/>
              <a:t>III. Types of Speciation</a:t>
            </a:r>
            <a:br>
              <a:rPr lang="en-US" dirty="0" smtClean="0"/>
            </a:br>
            <a:r>
              <a:rPr lang="en-US" dirty="0" smtClean="0"/>
              <a:t>2. Adaptive Radiation</a:t>
            </a:r>
            <a:endParaRPr lang="en-US" dirty="0"/>
          </a:p>
        </p:txBody>
      </p:sp>
      <p:sp>
        <p:nvSpPr>
          <p:cNvPr id="3" name="Content Placeholder 2"/>
          <p:cNvSpPr>
            <a:spLocks noGrp="1"/>
          </p:cNvSpPr>
          <p:nvPr>
            <p:ph idx="1"/>
          </p:nvPr>
        </p:nvSpPr>
        <p:spPr>
          <a:xfrm>
            <a:off x="0" y="1219200"/>
            <a:ext cx="8686800" cy="4906963"/>
          </a:xfrm>
        </p:spPr>
        <p:txBody>
          <a:bodyPr/>
          <a:lstStyle/>
          <a:p>
            <a:pPr>
              <a:buNone/>
            </a:pPr>
            <a:r>
              <a:rPr lang="en-US" b="1" dirty="0" smtClean="0"/>
              <a:t>Adaptive radiation: </a:t>
            </a:r>
            <a:r>
              <a:rPr lang="en-US" dirty="0" smtClean="0"/>
              <a:t>Populations adapt to specific </a:t>
            </a:r>
            <a:r>
              <a:rPr lang="en-US" dirty="0" err="1" smtClean="0"/>
              <a:t>selectional</a:t>
            </a:r>
            <a:r>
              <a:rPr lang="en-US" dirty="0" smtClean="0"/>
              <a:t> pressures, allowing them to disperse and inhabit diverse habitats. </a:t>
            </a:r>
          </a:p>
          <a:p>
            <a:pPr>
              <a:buNone/>
            </a:pPr>
            <a:r>
              <a:rPr lang="en-US" sz="2800" i="1" dirty="0" smtClean="0"/>
              <a:t>Example: Galapagos finches</a:t>
            </a:r>
            <a:endParaRPr lang="en-US" sz="2800" i="1"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19</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76200" y="3581400"/>
            <a:ext cx="5562600" cy="3159557"/>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l="7937" t="9047" r="22366" b="1777"/>
          <a:stretch>
            <a:fillRect/>
          </a:stretch>
        </p:blipFill>
        <p:spPr bwMode="auto">
          <a:xfrm>
            <a:off x="5943600" y="2312126"/>
            <a:ext cx="2743200" cy="45458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Speciation</a:t>
            </a:r>
            <a:endParaRPr lang="en-US" dirty="0"/>
          </a:p>
        </p:txBody>
      </p:sp>
      <p:sp>
        <p:nvSpPr>
          <p:cNvPr id="3" name="Content Placeholder 2"/>
          <p:cNvSpPr>
            <a:spLocks noGrp="1"/>
          </p:cNvSpPr>
          <p:nvPr>
            <p:ph idx="1"/>
          </p:nvPr>
        </p:nvSpPr>
        <p:spPr>
          <a:xfrm>
            <a:off x="457200" y="1219200"/>
            <a:ext cx="8229600" cy="5638800"/>
          </a:xfrm>
        </p:spPr>
        <p:txBody>
          <a:bodyPr>
            <a:normAutofit lnSpcReduction="10000"/>
          </a:bodyPr>
          <a:lstStyle/>
          <a:p>
            <a:pPr marL="571500" indent="-571500">
              <a:buNone/>
            </a:pPr>
            <a:r>
              <a:rPr lang="en-US" dirty="0" smtClean="0"/>
              <a:t>I. How do we define species?</a:t>
            </a:r>
          </a:p>
          <a:p>
            <a:pPr marL="571500" indent="-571500">
              <a:buAutoNum type="romanUcPeriod"/>
            </a:pPr>
            <a:endParaRPr lang="en-US" dirty="0" smtClean="0"/>
          </a:p>
          <a:p>
            <a:pPr marL="514350" indent="-514350">
              <a:buNone/>
            </a:pPr>
            <a:r>
              <a:rPr lang="en-US" dirty="0" smtClean="0"/>
              <a:t>II. Isolation</a:t>
            </a:r>
          </a:p>
          <a:p>
            <a:pPr marL="914400" lvl="1" indent="-514350">
              <a:buAutoNum type="arabicPeriod"/>
            </a:pPr>
            <a:r>
              <a:rPr lang="en-US" dirty="0" smtClean="0"/>
              <a:t>Geographic isolation</a:t>
            </a:r>
          </a:p>
          <a:p>
            <a:pPr marL="914400" lvl="1" indent="-514350">
              <a:buAutoNum type="arabicPeriod"/>
            </a:pPr>
            <a:r>
              <a:rPr lang="en-US" dirty="0" smtClean="0"/>
              <a:t>Reproductive isolation</a:t>
            </a:r>
          </a:p>
          <a:p>
            <a:pPr marL="914400" lvl="1" indent="-514350">
              <a:buAutoNum type="arabicPeriod"/>
            </a:pPr>
            <a:r>
              <a:rPr lang="en-US" dirty="0" smtClean="0"/>
              <a:t>Temporal isolation</a:t>
            </a:r>
          </a:p>
          <a:p>
            <a:pPr marL="514350" indent="-514350">
              <a:buNone/>
            </a:pPr>
            <a:endParaRPr lang="en-US" dirty="0" smtClean="0"/>
          </a:p>
          <a:p>
            <a:pPr marL="514350" indent="-514350">
              <a:buNone/>
            </a:pPr>
            <a:r>
              <a:rPr lang="en-US" dirty="0" smtClean="0"/>
              <a:t>III. Types of Speciation</a:t>
            </a:r>
          </a:p>
          <a:p>
            <a:pPr marL="914400" lvl="1" indent="-514350">
              <a:buFont typeface="+mj-lt"/>
              <a:buAutoNum type="arabicPeriod"/>
            </a:pPr>
            <a:r>
              <a:rPr lang="en-US" dirty="0" smtClean="0"/>
              <a:t>Adaptive radiation</a:t>
            </a:r>
          </a:p>
          <a:p>
            <a:pPr marL="914400" lvl="1" indent="-514350">
              <a:buFont typeface="+mj-lt"/>
              <a:buAutoNum type="arabicPeriod"/>
            </a:pPr>
            <a:r>
              <a:rPr lang="en-US" dirty="0" smtClean="0"/>
              <a:t>Divergent evolution</a:t>
            </a:r>
          </a:p>
          <a:p>
            <a:pPr marL="914400" lvl="1" indent="-514350">
              <a:buFont typeface="+mj-lt"/>
              <a:buAutoNum type="arabicPeriod"/>
            </a:pPr>
            <a:r>
              <a:rPr lang="en-US" dirty="0" smtClean="0"/>
              <a:t>Convergent evolution</a:t>
            </a:r>
          </a:p>
          <a:p>
            <a:pPr marL="514350" indent="-514350">
              <a:buNone/>
            </a:pPr>
            <a:endParaRPr lang="en-US"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III. Types of Speciation</a:t>
            </a:r>
            <a:br>
              <a:rPr lang="en-US" dirty="0" smtClean="0"/>
            </a:br>
            <a:r>
              <a:rPr lang="en-US" dirty="0" smtClean="0"/>
              <a:t>3. Convergent Evolution</a:t>
            </a:r>
            <a:endParaRPr lang="en-US" dirty="0"/>
          </a:p>
        </p:txBody>
      </p:sp>
      <p:sp>
        <p:nvSpPr>
          <p:cNvPr id="3" name="Content Placeholder 2"/>
          <p:cNvSpPr>
            <a:spLocks noGrp="1"/>
          </p:cNvSpPr>
          <p:nvPr>
            <p:ph idx="1"/>
          </p:nvPr>
        </p:nvSpPr>
        <p:spPr>
          <a:xfrm>
            <a:off x="0" y="1143000"/>
            <a:ext cx="8686800" cy="4525963"/>
          </a:xfrm>
        </p:spPr>
        <p:txBody>
          <a:bodyPr/>
          <a:lstStyle/>
          <a:p>
            <a:pPr>
              <a:buNone/>
            </a:pPr>
            <a:r>
              <a:rPr lang="en-US" b="1" dirty="0" smtClean="0"/>
              <a:t>Convergent evolution: </a:t>
            </a:r>
            <a:r>
              <a:rPr lang="en-US" dirty="0" smtClean="0"/>
              <a:t>Species that do not share recent common ancestry adapt to separate but similar </a:t>
            </a:r>
            <a:r>
              <a:rPr lang="en-US" dirty="0" err="1" smtClean="0"/>
              <a:t>selectional</a:t>
            </a:r>
            <a:r>
              <a:rPr lang="en-US" dirty="0" smtClean="0"/>
              <a:t> pressures and develop similar adaptations.  </a:t>
            </a:r>
          </a:p>
          <a:p>
            <a:pPr>
              <a:buNone/>
            </a:pPr>
            <a:r>
              <a:rPr lang="en-US" sz="2800" i="1" dirty="0" smtClean="0"/>
              <a:t>Example: Birds and bats </a:t>
            </a:r>
            <a:r>
              <a:rPr lang="en-US" sz="2800" i="1" dirty="0" smtClean="0">
                <a:sym typeface="Wingdings" pitchFamily="2" charset="2"/>
              </a:rPr>
              <a:t> analogous structures!</a:t>
            </a:r>
          </a:p>
        </p:txBody>
      </p:sp>
      <p:sp>
        <p:nvSpPr>
          <p:cNvPr id="4" name="Slide Number Placeholder 3"/>
          <p:cNvSpPr>
            <a:spLocks noGrp="1"/>
          </p:cNvSpPr>
          <p:nvPr>
            <p:ph type="sldNum" sz="quarter" idx="12"/>
          </p:nvPr>
        </p:nvSpPr>
        <p:spPr/>
        <p:txBody>
          <a:bodyPr/>
          <a:lstStyle/>
          <a:p>
            <a:fld id="{F34AE455-9EDB-4C75-95DE-0EAC5478A33F}" type="slidenum">
              <a:rPr lang="en-US" smtClean="0"/>
              <a:pPr/>
              <a:t>20</a:t>
            </a:fld>
            <a:endParaRPr lang="en-US"/>
          </a:p>
        </p:txBody>
      </p:sp>
      <p:pic>
        <p:nvPicPr>
          <p:cNvPr id="4098" name="Picture 2"/>
          <p:cNvPicPr>
            <a:picLocks noChangeAspect="1" noChangeArrowheads="1"/>
          </p:cNvPicPr>
          <p:nvPr/>
        </p:nvPicPr>
        <p:blipFill>
          <a:blip r:embed="rId2" cstate="print"/>
          <a:srcRect l="24219" t="18750" r="17969" b="56250"/>
          <a:stretch>
            <a:fillRect/>
          </a:stretch>
        </p:blipFill>
        <p:spPr bwMode="auto">
          <a:xfrm>
            <a:off x="1114425" y="5105400"/>
            <a:ext cx="5286375" cy="1714500"/>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l="24219" t="59375" r="47656" b="14844"/>
          <a:stretch>
            <a:fillRect/>
          </a:stretch>
        </p:blipFill>
        <p:spPr bwMode="auto">
          <a:xfrm>
            <a:off x="6040583" y="3924300"/>
            <a:ext cx="3103417" cy="2133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990600" y="3840426"/>
            <a:ext cx="2133600" cy="129645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l="5714" t="14286" r="17143" b="10714"/>
          <a:stretch>
            <a:fillRect/>
          </a:stretch>
        </p:blipFill>
        <p:spPr bwMode="auto">
          <a:xfrm>
            <a:off x="3581400" y="3810000"/>
            <a:ext cx="1672683" cy="13009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 </a:t>
            </a:r>
            <a:r>
              <a:rPr lang="en-US" dirty="0" err="1" smtClean="0"/>
              <a:t>Coevolution</a:t>
            </a:r>
            <a:endParaRPr lang="en-US" dirty="0"/>
          </a:p>
        </p:txBody>
      </p:sp>
      <p:sp>
        <p:nvSpPr>
          <p:cNvPr id="3" name="Content Placeholder 2"/>
          <p:cNvSpPr>
            <a:spLocks noGrp="1"/>
          </p:cNvSpPr>
          <p:nvPr>
            <p:ph idx="1"/>
          </p:nvPr>
        </p:nvSpPr>
        <p:spPr>
          <a:xfrm>
            <a:off x="457200" y="960437"/>
            <a:ext cx="8686800" cy="1935163"/>
          </a:xfrm>
        </p:spPr>
        <p:txBody>
          <a:bodyPr>
            <a:normAutofit fontScale="77500" lnSpcReduction="20000"/>
          </a:bodyPr>
          <a:lstStyle/>
          <a:p>
            <a:pPr>
              <a:buNone/>
            </a:pPr>
            <a:r>
              <a:rPr lang="en-US" sz="3600" b="1" dirty="0" err="1" smtClean="0"/>
              <a:t>Coevolution</a:t>
            </a:r>
            <a:r>
              <a:rPr lang="en-US" dirty="0" smtClean="0"/>
              <a:t>: Two or more species affect each other’s evolution. </a:t>
            </a:r>
          </a:p>
          <a:p>
            <a:pPr>
              <a:buNone/>
            </a:pPr>
            <a:r>
              <a:rPr lang="en-US" i="1" dirty="0" smtClean="0"/>
              <a:t>It’s a vicious (or lovely) cycle!</a:t>
            </a:r>
          </a:p>
          <a:p>
            <a:pPr>
              <a:buNone/>
            </a:pPr>
            <a:endParaRPr lang="en-US" i="1" dirty="0" smtClean="0"/>
          </a:p>
          <a:p>
            <a:pPr>
              <a:buNone/>
            </a:pPr>
            <a:r>
              <a:rPr lang="en-US" dirty="0" smtClean="0"/>
              <a:t>Ecological relationships:</a:t>
            </a:r>
          </a:p>
          <a:p>
            <a:endParaRPr lang="en-US" dirty="0" smtClean="0"/>
          </a:p>
          <a:p>
            <a:pPr lvl="1"/>
            <a:endParaRPr lang="en-US" dirty="0" smtClean="0"/>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F34AE455-9EDB-4C75-95DE-0EAC5478A33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 </a:t>
            </a:r>
            <a:r>
              <a:rPr lang="en-US" dirty="0" err="1" smtClean="0"/>
              <a:t>Coevolution</a:t>
            </a:r>
            <a:endParaRPr lang="en-US" dirty="0"/>
          </a:p>
        </p:txBody>
      </p:sp>
      <p:sp>
        <p:nvSpPr>
          <p:cNvPr id="3" name="Content Placeholder 2"/>
          <p:cNvSpPr>
            <a:spLocks noGrp="1"/>
          </p:cNvSpPr>
          <p:nvPr>
            <p:ph idx="1"/>
          </p:nvPr>
        </p:nvSpPr>
        <p:spPr>
          <a:xfrm>
            <a:off x="457200" y="990600"/>
            <a:ext cx="8686800" cy="3886200"/>
          </a:xfrm>
        </p:spPr>
        <p:txBody>
          <a:bodyPr>
            <a:normAutofit fontScale="77500" lnSpcReduction="20000"/>
          </a:bodyPr>
          <a:lstStyle/>
          <a:p>
            <a:pPr>
              <a:buNone/>
            </a:pPr>
            <a:r>
              <a:rPr lang="en-US" sz="3600" b="1" dirty="0" err="1" smtClean="0"/>
              <a:t>Coevolution</a:t>
            </a:r>
            <a:r>
              <a:rPr lang="en-US" dirty="0" smtClean="0"/>
              <a:t>: Two or more species affect each other’s evolution. </a:t>
            </a:r>
          </a:p>
          <a:p>
            <a:pPr>
              <a:buNone/>
            </a:pPr>
            <a:r>
              <a:rPr lang="en-US" i="1" dirty="0" smtClean="0"/>
              <a:t>It’s a vicious (or lovely) cycle!</a:t>
            </a:r>
          </a:p>
          <a:p>
            <a:pPr>
              <a:buNone/>
            </a:pPr>
            <a:endParaRPr lang="en-US" i="1" dirty="0" smtClean="0"/>
          </a:p>
          <a:p>
            <a:pPr>
              <a:buNone/>
            </a:pPr>
            <a:r>
              <a:rPr lang="en-US" dirty="0" smtClean="0"/>
              <a:t>Ecological relationships:</a:t>
            </a:r>
          </a:p>
          <a:p>
            <a:pPr lvl="1"/>
            <a:r>
              <a:rPr lang="en-US" dirty="0" smtClean="0"/>
              <a:t>Predator/prey		– </a:t>
            </a:r>
            <a:r>
              <a:rPr lang="en-US" dirty="0" err="1" smtClean="0"/>
              <a:t>Competetive</a:t>
            </a:r>
            <a:endParaRPr lang="en-US" dirty="0" smtClean="0"/>
          </a:p>
          <a:p>
            <a:pPr lvl="1"/>
            <a:r>
              <a:rPr lang="en-US" dirty="0" smtClean="0"/>
              <a:t>Parasite/host		– </a:t>
            </a:r>
            <a:r>
              <a:rPr lang="en-US" dirty="0" err="1" smtClean="0"/>
              <a:t>Mutualistic</a:t>
            </a:r>
            <a:r>
              <a:rPr lang="en-US" dirty="0" smtClean="0"/>
              <a:t> </a:t>
            </a:r>
          </a:p>
          <a:p>
            <a:pPr lvl="1">
              <a:buNone/>
            </a:pPr>
            <a:endParaRPr lang="en-US" dirty="0" smtClean="0"/>
          </a:p>
          <a:p>
            <a:pPr marL="0" lvl="1" indent="0">
              <a:buNone/>
            </a:pPr>
            <a:r>
              <a:rPr lang="en-US" i="1" dirty="0" smtClean="0"/>
              <a:t>Can you think of some possible examples of </a:t>
            </a:r>
            <a:r>
              <a:rPr lang="en-US" i="1" dirty="0" err="1" smtClean="0"/>
              <a:t>coevolution</a:t>
            </a:r>
            <a:r>
              <a:rPr lang="en-US" i="1" dirty="0" smtClean="0"/>
              <a:t>?</a:t>
            </a:r>
          </a:p>
          <a:p>
            <a:pPr marL="0" lvl="1" indent="0">
              <a:buNone/>
            </a:pPr>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predator and prey</a:t>
            </a:r>
            <a:r>
              <a:rPr lang="en-US" dirty="0" smtClean="0"/>
              <a:t>?</a:t>
            </a:r>
          </a:p>
          <a:p>
            <a:pPr marL="0" lvl="1" indent="0">
              <a:buNone/>
            </a:pPr>
            <a:endParaRPr lang="en-US" dirty="0" smtClean="0"/>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F34AE455-9EDB-4C75-95DE-0EAC5478A33F}"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 </a:t>
            </a:r>
            <a:r>
              <a:rPr lang="en-US" dirty="0" err="1" smtClean="0"/>
              <a:t>Coevolution</a:t>
            </a:r>
            <a:endParaRPr lang="en-US" dirty="0"/>
          </a:p>
        </p:txBody>
      </p:sp>
      <p:sp>
        <p:nvSpPr>
          <p:cNvPr id="3" name="Content Placeholder 2"/>
          <p:cNvSpPr>
            <a:spLocks noGrp="1"/>
          </p:cNvSpPr>
          <p:nvPr>
            <p:ph idx="1"/>
          </p:nvPr>
        </p:nvSpPr>
        <p:spPr>
          <a:xfrm>
            <a:off x="457200" y="990600"/>
            <a:ext cx="8686800" cy="4343400"/>
          </a:xfrm>
        </p:spPr>
        <p:txBody>
          <a:bodyPr>
            <a:normAutofit fontScale="77500" lnSpcReduction="20000"/>
          </a:bodyPr>
          <a:lstStyle/>
          <a:p>
            <a:pPr>
              <a:buNone/>
            </a:pPr>
            <a:r>
              <a:rPr lang="en-US" sz="3600" b="1" dirty="0" err="1" smtClean="0"/>
              <a:t>Coevolution</a:t>
            </a:r>
            <a:r>
              <a:rPr lang="en-US" dirty="0" smtClean="0"/>
              <a:t>: Two or more species affect each other’s evolution. </a:t>
            </a:r>
          </a:p>
          <a:p>
            <a:pPr>
              <a:buNone/>
            </a:pPr>
            <a:r>
              <a:rPr lang="en-US" i="1" dirty="0" smtClean="0"/>
              <a:t>It’s a vicious (or lovely) cycle!</a:t>
            </a:r>
          </a:p>
          <a:p>
            <a:pPr>
              <a:buNone/>
            </a:pPr>
            <a:endParaRPr lang="en-US" i="1" dirty="0" smtClean="0"/>
          </a:p>
          <a:p>
            <a:pPr>
              <a:buNone/>
            </a:pPr>
            <a:r>
              <a:rPr lang="en-US" dirty="0" smtClean="0"/>
              <a:t>Ecological relationships:</a:t>
            </a:r>
          </a:p>
          <a:p>
            <a:pPr lvl="1"/>
            <a:r>
              <a:rPr lang="en-US" dirty="0" smtClean="0"/>
              <a:t>Predator/prey		– </a:t>
            </a:r>
            <a:r>
              <a:rPr lang="en-US" dirty="0" err="1" smtClean="0"/>
              <a:t>Competetive</a:t>
            </a:r>
            <a:endParaRPr lang="en-US" dirty="0" smtClean="0"/>
          </a:p>
          <a:p>
            <a:pPr lvl="1"/>
            <a:r>
              <a:rPr lang="en-US" dirty="0" smtClean="0"/>
              <a:t>Parasite/host		– </a:t>
            </a:r>
            <a:r>
              <a:rPr lang="en-US" dirty="0" err="1" smtClean="0"/>
              <a:t>Mutualistic</a:t>
            </a:r>
            <a:r>
              <a:rPr lang="en-US" dirty="0" smtClean="0"/>
              <a:t> </a:t>
            </a:r>
          </a:p>
          <a:p>
            <a:pPr lvl="1">
              <a:buNone/>
            </a:pPr>
            <a:endParaRPr lang="en-US" dirty="0" smtClean="0"/>
          </a:p>
          <a:p>
            <a:pPr marL="0" lvl="1" indent="0">
              <a:buNone/>
            </a:pPr>
            <a:r>
              <a:rPr lang="en-US" i="1" dirty="0" smtClean="0"/>
              <a:t>Can you think of some possible examples of </a:t>
            </a:r>
            <a:r>
              <a:rPr lang="en-US" i="1" dirty="0" err="1" smtClean="0"/>
              <a:t>coevolution</a:t>
            </a:r>
            <a:r>
              <a:rPr lang="en-US" i="1" dirty="0" smtClean="0"/>
              <a:t>?</a:t>
            </a:r>
          </a:p>
          <a:p>
            <a:pPr marL="0" lvl="1" indent="0">
              <a:buNone/>
            </a:pPr>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predator and prey</a:t>
            </a:r>
            <a:r>
              <a:rPr lang="en-US" dirty="0" smtClean="0"/>
              <a:t>?</a:t>
            </a:r>
          </a:p>
          <a:p>
            <a:pPr marL="0" lvl="1" indent="0"/>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competitors</a:t>
            </a:r>
            <a:r>
              <a:rPr lang="en-US" dirty="0" smtClean="0"/>
              <a:t>?</a:t>
            </a:r>
          </a:p>
          <a:p>
            <a:pPr marL="0" lvl="1" indent="0">
              <a:buNone/>
            </a:pPr>
            <a:endParaRPr lang="en-US" dirty="0" smtClean="0"/>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F34AE455-9EDB-4C75-95DE-0EAC5478A33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 </a:t>
            </a:r>
            <a:r>
              <a:rPr lang="en-US" dirty="0" err="1" smtClean="0"/>
              <a:t>Coevolution</a:t>
            </a:r>
            <a:endParaRPr lang="en-US" dirty="0"/>
          </a:p>
        </p:txBody>
      </p:sp>
      <p:sp>
        <p:nvSpPr>
          <p:cNvPr id="3" name="Content Placeholder 2"/>
          <p:cNvSpPr>
            <a:spLocks noGrp="1"/>
          </p:cNvSpPr>
          <p:nvPr>
            <p:ph idx="1"/>
          </p:nvPr>
        </p:nvSpPr>
        <p:spPr>
          <a:xfrm>
            <a:off x="457200" y="990600"/>
            <a:ext cx="8686800" cy="5410200"/>
          </a:xfrm>
        </p:spPr>
        <p:txBody>
          <a:bodyPr>
            <a:normAutofit fontScale="77500" lnSpcReduction="20000"/>
          </a:bodyPr>
          <a:lstStyle/>
          <a:p>
            <a:pPr>
              <a:buNone/>
            </a:pPr>
            <a:r>
              <a:rPr lang="en-US" sz="3600" b="1" dirty="0" err="1" smtClean="0"/>
              <a:t>Coevolution</a:t>
            </a:r>
            <a:r>
              <a:rPr lang="en-US" dirty="0" smtClean="0"/>
              <a:t>: Two or more species affect each other’s evolution. </a:t>
            </a:r>
          </a:p>
          <a:p>
            <a:pPr>
              <a:buNone/>
            </a:pPr>
            <a:r>
              <a:rPr lang="en-US" i="1" dirty="0" smtClean="0"/>
              <a:t>It’s a vicious (or lovely) cycle!</a:t>
            </a:r>
          </a:p>
          <a:p>
            <a:pPr>
              <a:buNone/>
            </a:pPr>
            <a:endParaRPr lang="en-US" dirty="0" smtClean="0"/>
          </a:p>
          <a:p>
            <a:pPr>
              <a:buNone/>
            </a:pPr>
            <a:r>
              <a:rPr lang="en-US" dirty="0" smtClean="0"/>
              <a:t>Ecological relationships:</a:t>
            </a:r>
          </a:p>
          <a:p>
            <a:pPr lvl="1"/>
            <a:r>
              <a:rPr lang="en-US" dirty="0" smtClean="0"/>
              <a:t>Predator/prey		– </a:t>
            </a:r>
            <a:r>
              <a:rPr lang="en-US" dirty="0" err="1" smtClean="0"/>
              <a:t>Competetive</a:t>
            </a:r>
            <a:endParaRPr lang="en-US" dirty="0" smtClean="0"/>
          </a:p>
          <a:p>
            <a:pPr lvl="1"/>
            <a:r>
              <a:rPr lang="en-US" dirty="0" smtClean="0"/>
              <a:t>Parasite/host		– </a:t>
            </a:r>
            <a:r>
              <a:rPr lang="en-US" dirty="0" err="1" smtClean="0"/>
              <a:t>Mutualistic</a:t>
            </a:r>
            <a:r>
              <a:rPr lang="en-US" dirty="0" smtClean="0"/>
              <a:t> </a:t>
            </a:r>
          </a:p>
          <a:p>
            <a:pPr lvl="1">
              <a:buNone/>
            </a:pPr>
            <a:endParaRPr lang="en-US" dirty="0" smtClean="0"/>
          </a:p>
          <a:p>
            <a:pPr marL="0" lvl="1" indent="0">
              <a:buNone/>
            </a:pPr>
            <a:r>
              <a:rPr lang="en-US" i="1" dirty="0" smtClean="0"/>
              <a:t>Can you think of some possible examples of </a:t>
            </a:r>
            <a:r>
              <a:rPr lang="en-US" i="1" dirty="0" err="1" smtClean="0"/>
              <a:t>coevolution</a:t>
            </a:r>
            <a:r>
              <a:rPr lang="en-US" i="1" dirty="0" smtClean="0"/>
              <a:t>?</a:t>
            </a:r>
          </a:p>
          <a:p>
            <a:pPr marL="0" lvl="1" indent="0">
              <a:buNone/>
            </a:pPr>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predator and prey</a:t>
            </a:r>
            <a:r>
              <a:rPr lang="en-US" dirty="0" smtClean="0"/>
              <a:t>?</a:t>
            </a:r>
          </a:p>
          <a:p>
            <a:pPr marL="0" lvl="1" indent="0"/>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competitors</a:t>
            </a:r>
            <a:r>
              <a:rPr lang="en-US" dirty="0" smtClean="0"/>
              <a:t>?</a:t>
            </a:r>
          </a:p>
          <a:p>
            <a:pPr marL="0" lvl="1" indent="0"/>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parasite and host</a:t>
            </a:r>
            <a:r>
              <a:rPr lang="en-US" dirty="0" smtClean="0"/>
              <a:t>?</a:t>
            </a:r>
          </a:p>
          <a:p>
            <a:pPr marL="0" lvl="1" indent="0">
              <a:buNone/>
            </a:pPr>
            <a:endParaRPr lang="en-US" dirty="0" smtClean="0"/>
          </a:p>
          <a:p>
            <a:pPr marL="0" lvl="1" indent="0">
              <a:buNone/>
            </a:pPr>
            <a:endParaRPr lang="en-US" dirty="0" smtClean="0"/>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F34AE455-9EDB-4C75-95DE-0EAC5478A33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 </a:t>
            </a:r>
            <a:r>
              <a:rPr lang="en-US" dirty="0" err="1" smtClean="0"/>
              <a:t>Coevolution</a:t>
            </a:r>
            <a:endParaRPr lang="en-US" dirty="0"/>
          </a:p>
        </p:txBody>
      </p:sp>
      <p:sp>
        <p:nvSpPr>
          <p:cNvPr id="3" name="Content Placeholder 2"/>
          <p:cNvSpPr>
            <a:spLocks noGrp="1"/>
          </p:cNvSpPr>
          <p:nvPr>
            <p:ph idx="1"/>
          </p:nvPr>
        </p:nvSpPr>
        <p:spPr>
          <a:xfrm>
            <a:off x="457200" y="990600"/>
            <a:ext cx="8686800" cy="5867400"/>
          </a:xfrm>
        </p:spPr>
        <p:txBody>
          <a:bodyPr>
            <a:normAutofit fontScale="77500" lnSpcReduction="20000"/>
          </a:bodyPr>
          <a:lstStyle/>
          <a:p>
            <a:pPr>
              <a:buNone/>
            </a:pPr>
            <a:r>
              <a:rPr lang="en-US" sz="3600" b="1" dirty="0" err="1" smtClean="0"/>
              <a:t>Coevolution</a:t>
            </a:r>
            <a:r>
              <a:rPr lang="en-US" dirty="0" smtClean="0"/>
              <a:t>: Two or more species affect each other’s evolution. </a:t>
            </a:r>
          </a:p>
          <a:p>
            <a:pPr>
              <a:buNone/>
            </a:pPr>
            <a:r>
              <a:rPr lang="en-US" i="1" dirty="0" smtClean="0"/>
              <a:t>It’s a vicious (or lovely) cycle!</a:t>
            </a:r>
          </a:p>
          <a:p>
            <a:pPr>
              <a:buNone/>
            </a:pPr>
            <a:endParaRPr lang="en-US" i="1" dirty="0" smtClean="0"/>
          </a:p>
          <a:p>
            <a:pPr>
              <a:buNone/>
            </a:pPr>
            <a:r>
              <a:rPr lang="en-US" dirty="0" smtClean="0"/>
              <a:t>Ecological relationships:</a:t>
            </a:r>
          </a:p>
          <a:p>
            <a:pPr lvl="1"/>
            <a:r>
              <a:rPr lang="en-US" dirty="0" smtClean="0"/>
              <a:t>Predator/prey		– </a:t>
            </a:r>
            <a:r>
              <a:rPr lang="en-US" dirty="0" err="1" smtClean="0"/>
              <a:t>Competetive</a:t>
            </a:r>
            <a:endParaRPr lang="en-US" dirty="0" smtClean="0"/>
          </a:p>
          <a:p>
            <a:pPr lvl="1"/>
            <a:r>
              <a:rPr lang="en-US" dirty="0" smtClean="0"/>
              <a:t>Parasite/host		– </a:t>
            </a:r>
            <a:r>
              <a:rPr lang="en-US" dirty="0" err="1" smtClean="0"/>
              <a:t>Mutualistic</a:t>
            </a:r>
            <a:r>
              <a:rPr lang="en-US" dirty="0" smtClean="0"/>
              <a:t> </a:t>
            </a:r>
          </a:p>
          <a:p>
            <a:pPr lvl="1">
              <a:buNone/>
            </a:pPr>
            <a:endParaRPr lang="en-US" dirty="0" smtClean="0"/>
          </a:p>
          <a:p>
            <a:pPr marL="0" lvl="1" indent="0">
              <a:buNone/>
            </a:pPr>
            <a:r>
              <a:rPr lang="en-US" i="1" dirty="0" smtClean="0"/>
              <a:t>Can you think of some possible examples of </a:t>
            </a:r>
            <a:r>
              <a:rPr lang="en-US" i="1" dirty="0" err="1" smtClean="0"/>
              <a:t>coevolution</a:t>
            </a:r>
            <a:r>
              <a:rPr lang="en-US" i="1" dirty="0" smtClean="0"/>
              <a:t>?</a:t>
            </a:r>
          </a:p>
          <a:p>
            <a:pPr marL="0" lvl="1" indent="0">
              <a:buNone/>
            </a:pPr>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predator and prey</a:t>
            </a:r>
            <a:r>
              <a:rPr lang="en-US" dirty="0" smtClean="0"/>
              <a:t>?</a:t>
            </a:r>
          </a:p>
          <a:p>
            <a:pPr marL="0" lvl="1" indent="0"/>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competitors</a:t>
            </a:r>
            <a:r>
              <a:rPr lang="en-US" dirty="0" smtClean="0"/>
              <a:t>?</a:t>
            </a:r>
          </a:p>
          <a:p>
            <a:pPr marL="0" lvl="1" indent="0"/>
            <a:endParaRPr lang="en-US" dirty="0" smtClean="0"/>
          </a:p>
          <a:p>
            <a:pPr marL="0" lvl="1" indent="0"/>
            <a:r>
              <a:rPr lang="en-US" dirty="0" smtClean="0"/>
              <a:t> What is an example of </a:t>
            </a:r>
            <a:r>
              <a:rPr lang="en-US" dirty="0" err="1" smtClean="0"/>
              <a:t>coevolution</a:t>
            </a:r>
            <a:r>
              <a:rPr lang="en-US" dirty="0" smtClean="0"/>
              <a:t> between </a:t>
            </a:r>
            <a:r>
              <a:rPr lang="en-US" b="1" dirty="0" smtClean="0"/>
              <a:t>parasite and host</a:t>
            </a:r>
            <a:r>
              <a:rPr lang="en-US" dirty="0" smtClean="0"/>
              <a:t>?</a:t>
            </a:r>
          </a:p>
          <a:p>
            <a:pPr marL="0" lvl="1" indent="0"/>
            <a:endParaRPr lang="en-US" dirty="0" smtClean="0"/>
          </a:p>
          <a:p>
            <a:pPr marL="0" lvl="1" indent="0"/>
            <a:r>
              <a:rPr lang="en-US" dirty="0" smtClean="0"/>
              <a:t> What is an example of </a:t>
            </a:r>
            <a:r>
              <a:rPr lang="en-US" dirty="0" err="1" smtClean="0"/>
              <a:t>coevolution</a:t>
            </a:r>
            <a:r>
              <a:rPr lang="en-US" dirty="0" smtClean="0"/>
              <a:t> between </a:t>
            </a:r>
            <a:r>
              <a:rPr lang="en-US" b="1" dirty="0" err="1" smtClean="0"/>
              <a:t>mutualistic</a:t>
            </a:r>
            <a:r>
              <a:rPr lang="en-US" b="1" dirty="0" smtClean="0"/>
              <a:t> </a:t>
            </a:r>
            <a:r>
              <a:rPr lang="en-US" dirty="0" smtClean="0"/>
              <a:t>species?</a:t>
            </a:r>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F34AE455-9EDB-4C75-95DE-0EAC5478A33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 </a:t>
            </a:r>
            <a:r>
              <a:rPr lang="en-US" dirty="0" err="1" smtClean="0"/>
              <a:t>Coevolution</a:t>
            </a:r>
            <a:endParaRPr lang="en-US" dirty="0"/>
          </a:p>
        </p:txBody>
      </p:sp>
      <p:sp>
        <p:nvSpPr>
          <p:cNvPr id="3" name="Content Placeholder 2"/>
          <p:cNvSpPr>
            <a:spLocks noGrp="1"/>
          </p:cNvSpPr>
          <p:nvPr>
            <p:ph idx="1"/>
          </p:nvPr>
        </p:nvSpPr>
        <p:spPr>
          <a:xfrm>
            <a:off x="457200" y="990600"/>
            <a:ext cx="8686800" cy="5867400"/>
          </a:xfrm>
        </p:spPr>
        <p:txBody>
          <a:bodyPr>
            <a:normAutofit fontScale="92500" lnSpcReduction="10000"/>
          </a:bodyPr>
          <a:lstStyle/>
          <a:p>
            <a:pPr>
              <a:buNone/>
            </a:pPr>
            <a:r>
              <a:rPr lang="en-US" sz="2800" b="1" dirty="0" err="1" smtClean="0"/>
              <a:t>Coevolution</a:t>
            </a:r>
            <a:r>
              <a:rPr lang="en-US" sz="2400" dirty="0" smtClean="0"/>
              <a:t>: Two or more species affect each other’s evolution. </a:t>
            </a:r>
          </a:p>
          <a:p>
            <a:pPr>
              <a:buNone/>
            </a:pPr>
            <a:r>
              <a:rPr lang="en-US" sz="2800" i="1" dirty="0" smtClean="0"/>
              <a:t>It’s a vicious (or lovely) cycle!</a:t>
            </a:r>
          </a:p>
          <a:p>
            <a:pPr>
              <a:buNone/>
            </a:pPr>
            <a:endParaRPr lang="en-US" sz="2800" dirty="0" smtClean="0"/>
          </a:p>
          <a:p>
            <a:pPr>
              <a:buNone/>
            </a:pPr>
            <a:r>
              <a:rPr lang="en-US" sz="2800" dirty="0" smtClean="0"/>
              <a:t>Ecological relationships:</a:t>
            </a:r>
            <a:endParaRPr lang="en-US" sz="2800" i="1" dirty="0" smtClean="0"/>
          </a:p>
          <a:p>
            <a:pPr lvl="1"/>
            <a:r>
              <a:rPr lang="en-US" sz="2400" dirty="0" smtClean="0"/>
              <a:t>Predator/prey		– </a:t>
            </a:r>
            <a:r>
              <a:rPr lang="en-US" sz="2400" dirty="0" err="1" smtClean="0"/>
              <a:t>Competetive</a:t>
            </a:r>
            <a:r>
              <a:rPr lang="en-US" sz="2400" dirty="0" smtClean="0"/>
              <a:t>	</a:t>
            </a:r>
          </a:p>
          <a:p>
            <a:pPr lvl="1"/>
            <a:r>
              <a:rPr lang="en-US" sz="2400" dirty="0" smtClean="0"/>
              <a:t>Parasite/host		– </a:t>
            </a:r>
            <a:r>
              <a:rPr lang="en-US" sz="2400" dirty="0" err="1" smtClean="0"/>
              <a:t>Mutualistic</a:t>
            </a:r>
            <a:r>
              <a:rPr lang="en-US" sz="2400" dirty="0" smtClean="0"/>
              <a:t> </a:t>
            </a:r>
          </a:p>
          <a:p>
            <a:pPr lvl="1"/>
            <a:endParaRPr lang="en-US" dirty="0" smtClean="0"/>
          </a:p>
          <a:p>
            <a:pPr lvl="1"/>
            <a:endParaRPr lang="en-US" dirty="0" smtClean="0"/>
          </a:p>
          <a:p>
            <a:pPr lvl="1"/>
            <a:endParaRPr lang="en-US" dirty="0" smtClean="0"/>
          </a:p>
          <a:p>
            <a:pPr lvl="1">
              <a:buNone/>
            </a:pPr>
            <a:endParaRPr lang="en-US" dirty="0" smtClean="0"/>
          </a:p>
          <a:p>
            <a:pPr lvl="1">
              <a:buNone/>
            </a:pPr>
            <a:r>
              <a:rPr lang="en-US" dirty="0" smtClean="0"/>
              <a:t> </a:t>
            </a:r>
          </a:p>
          <a:p>
            <a:pPr lvl="1">
              <a:buNone/>
            </a:pPr>
            <a:endParaRPr lang="en-US" dirty="0" smtClean="0"/>
          </a:p>
          <a:p>
            <a:pPr>
              <a:buNone/>
            </a:pPr>
            <a:r>
              <a:rPr lang="en-US" i="1" dirty="0" smtClean="0"/>
              <a:t>	Example: brood parasitism – cowbirds!</a:t>
            </a:r>
          </a:p>
        </p:txBody>
      </p:sp>
      <p:sp>
        <p:nvSpPr>
          <p:cNvPr id="5" name="Slide Number Placeholder 4"/>
          <p:cNvSpPr>
            <a:spLocks noGrp="1"/>
          </p:cNvSpPr>
          <p:nvPr>
            <p:ph type="sldNum" sz="quarter" idx="12"/>
          </p:nvPr>
        </p:nvSpPr>
        <p:spPr/>
        <p:txBody>
          <a:bodyPr/>
          <a:lstStyle/>
          <a:p>
            <a:fld id="{F34AE455-9EDB-4C75-95DE-0EAC5478A33F}" type="slidenum">
              <a:rPr lang="en-US" smtClean="0"/>
              <a:pPr/>
              <a:t>26</a:t>
            </a:fld>
            <a:endParaRPr lang="en-US" dirty="0"/>
          </a:p>
        </p:txBody>
      </p:sp>
      <p:pic>
        <p:nvPicPr>
          <p:cNvPr id="12291" name="Picture 3"/>
          <p:cNvPicPr>
            <a:picLocks noChangeAspect="1" noChangeArrowheads="1"/>
          </p:cNvPicPr>
          <p:nvPr/>
        </p:nvPicPr>
        <p:blipFill>
          <a:blip r:embed="rId2" cstate="print"/>
          <a:srcRect/>
          <a:stretch>
            <a:fillRect/>
          </a:stretch>
        </p:blipFill>
        <p:spPr bwMode="auto">
          <a:xfrm>
            <a:off x="2589122" y="3841579"/>
            <a:ext cx="1906678" cy="1949621"/>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cstate="print"/>
          <a:srcRect/>
          <a:stretch>
            <a:fillRect/>
          </a:stretch>
        </p:blipFill>
        <p:spPr bwMode="auto">
          <a:xfrm>
            <a:off x="4572000" y="3841579"/>
            <a:ext cx="2075990" cy="1920916"/>
          </a:xfrm>
          <a:prstGeom prst="rect">
            <a:avLst/>
          </a:prstGeom>
          <a:noFill/>
          <a:ln w="9525">
            <a:noFill/>
            <a:miter lim="800000"/>
            <a:headEnd/>
            <a:tailEnd/>
          </a:ln>
          <a:effectLst/>
        </p:spPr>
      </p:pic>
      <p:pic>
        <p:nvPicPr>
          <p:cNvPr id="12293" name="Picture 5"/>
          <p:cNvPicPr>
            <a:picLocks noChangeAspect="1" noChangeArrowheads="1"/>
          </p:cNvPicPr>
          <p:nvPr/>
        </p:nvPicPr>
        <p:blipFill>
          <a:blip r:embed="rId4" cstate="print"/>
          <a:srcRect/>
          <a:stretch>
            <a:fillRect/>
          </a:stretch>
        </p:blipFill>
        <p:spPr bwMode="auto">
          <a:xfrm>
            <a:off x="6705600" y="3867358"/>
            <a:ext cx="2209800" cy="1803021"/>
          </a:xfrm>
          <a:prstGeom prst="rect">
            <a:avLst/>
          </a:prstGeom>
          <a:noFill/>
          <a:ln w="9525">
            <a:noFill/>
            <a:miter lim="800000"/>
            <a:headEnd/>
            <a:tailEnd/>
          </a:ln>
          <a:effectLst/>
        </p:spPr>
      </p:pic>
      <p:pic>
        <p:nvPicPr>
          <p:cNvPr id="13314" name="Picture 2"/>
          <p:cNvPicPr>
            <a:picLocks noChangeAspect="1" noChangeArrowheads="1"/>
          </p:cNvPicPr>
          <p:nvPr/>
        </p:nvPicPr>
        <p:blipFill>
          <a:blip r:embed="rId5" cstate="print"/>
          <a:srcRect/>
          <a:stretch>
            <a:fillRect/>
          </a:stretch>
        </p:blipFill>
        <p:spPr bwMode="auto">
          <a:xfrm>
            <a:off x="142875" y="3917779"/>
            <a:ext cx="2387767" cy="17119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I. How do we define species?</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2400" i="1" dirty="0" smtClean="0"/>
              <a:t>Please note: </a:t>
            </a:r>
          </a:p>
          <a:p>
            <a:pPr>
              <a:buNone/>
            </a:pPr>
            <a:r>
              <a:rPr lang="en-US" sz="2400" i="1" dirty="0" smtClean="0"/>
              <a:t>“1 moose, 2 moose, 3 moose”</a:t>
            </a:r>
          </a:p>
          <a:p>
            <a:pPr>
              <a:buNone/>
            </a:pPr>
            <a:r>
              <a:rPr lang="en-US" sz="2400" i="1" dirty="0" smtClean="0"/>
              <a:t>“1 species, 2 species, 3 species”</a:t>
            </a:r>
            <a:endParaRPr lang="en-US" i="1" dirty="0" smtClean="0"/>
          </a:p>
          <a:p>
            <a:pPr>
              <a:buNone/>
            </a:pPr>
            <a:endParaRPr lang="en-US" i="1" dirty="0" smtClean="0"/>
          </a:p>
          <a:p>
            <a:pPr>
              <a:buNone/>
            </a:pPr>
            <a:endParaRPr lang="en-US" i="1" dirty="0" smtClean="0"/>
          </a:p>
          <a:p>
            <a:pPr marL="0" indent="0">
              <a:buNone/>
            </a:pPr>
            <a:r>
              <a:rPr lang="en-US" dirty="0" smtClean="0"/>
              <a:t>What makes a moose a moose? </a:t>
            </a:r>
          </a:p>
          <a:p>
            <a:pPr marL="0" indent="0">
              <a:buNone/>
            </a:pPr>
            <a:r>
              <a:rPr lang="en-US" dirty="0" smtClean="0"/>
              <a:t>What makes a snake a snake? </a:t>
            </a:r>
          </a:p>
          <a:p>
            <a:pPr marL="0" indent="0">
              <a:buNone/>
            </a:pPr>
            <a:r>
              <a:rPr lang="en-US" dirty="0" smtClean="0"/>
              <a:t>What makes one salamander different </a:t>
            </a:r>
          </a:p>
          <a:p>
            <a:pPr marL="0" indent="0">
              <a:buNone/>
            </a:pPr>
            <a:r>
              <a:rPr lang="en-US" dirty="0" smtClean="0"/>
              <a:t>from another salamander?</a:t>
            </a:r>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934200" y="1295400"/>
            <a:ext cx="1943100" cy="1295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324600" y="2667000"/>
            <a:ext cx="2590800" cy="19431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648200" y="1295400"/>
            <a:ext cx="2000250"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I. How do we define species?</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a:buNone/>
            </a:pPr>
            <a:endParaRPr lang="en-US" i="1" dirty="0" smtClean="0"/>
          </a:p>
          <a:p>
            <a:pPr>
              <a:buNone/>
            </a:pPr>
            <a:r>
              <a:rPr lang="en-US" dirty="0" smtClean="0"/>
              <a:t>What makes one species different from another?</a:t>
            </a:r>
          </a:p>
          <a:p>
            <a:pPr>
              <a:buNone/>
            </a:pPr>
            <a:r>
              <a:rPr lang="en-US" i="1" dirty="0" smtClean="0"/>
              <a:t>I THINK:</a:t>
            </a:r>
          </a:p>
          <a:p>
            <a:pPr>
              <a:buNone/>
            </a:pPr>
            <a:endParaRPr lang="en-US" dirty="0" smtClean="0"/>
          </a:p>
          <a:p>
            <a:pPr>
              <a:buNone/>
            </a:pPr>
            <a:r>
              <a:rPr lang="en-US" dirty="0" smtClean="0"/>
              <a:t>Biological species concept</a:t>
            </a:r>
          </a:p>
          <a:p>
            <a:pPr>
              <a:buNone/>
            </a:pPr>
            <a:endParaRPr lang="en-US" dirty="0" smtClean="0"/>
          </a:p>
          <a:p>
            <a:pPr>
              <a:buNone/>
            </a:pPr>
            <a:endParaRPr lang="en-US" dirty="0" smtClean="0"/>
          </a:p>
          <a:p>
            <a:pPr>
              <a:buNone/>
            </a:pPr>
            <a:r>
              <a:rPr lang="en-US" dirty="0" smtClean="0"/>
              <a:t>Why do we care?</a:t>
            </a:r>
          </a:p>
          <a:p>
            <a:pPr>
              <a:buNone/>
            </a:pPr>
            <a:r>
              <a:rPr lang="en-US" i="1" dirty="0" smtClean="0"/>
              <a:t>I THINK:</a:t>
            </a:r>
          </a:p>
          <a:p>
            <a:pPr>
              <a:buNone/>
            </a:pPr>
            <a:endParaRPr lang="en-US"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4</a:t>
            </a:fld>
            <a:endParaRPr lang="en-US"/>
          </a:p>
        </p:txBody>
      </p:sp>
      <p:pic>
        <p:nvPicPr>
          <p:cNvPr id="10242" name="Picture 2"/>
          <p:cNvPicPr>
            <a:picLocks noChangeAspect="1" noChangeArrowheads="1"/>
          </p:cNvPicPr>
          <p:nvPr/>
        </p:nvPicPr>
        <p:blipFill>
          <a:blip r:embed="rId2" cstate="print">
            <a:lum bright="20000" contrast="30000"/>
          </a:blip>
          <a:srcRect/>
          <a:stretch>
            <a:fillRect/>
          </a:stretch>
        </p:blipFill>
        <p:spPr bwMode="auto">
          <a:xfrm>
            <a:off x="4495800" y="2819400"/>
            <a:ext cx="4453205"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speciation?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algn="ctr">
              <a:buNone/>
            </a:pPr>
            <a:r>
              <a:rPr lang="en-US" sz="3600" dirty="0" smtClean="0"/>
              <a:t>How does one species </a:t>
            </a:r>
          </a:p>
          <a:p>
            <a:pPr algn="ctr">
              <a:buNone/>
            </a:pPr>
            <a:r>
              <a:rPr lang="en-US" sz="3600" dirty="0" smtClean="0"/>
              <a:t>become two species?</a:t>
            </a:r>
          </a:p>
          <a:p>
            <a:pPr algn="ctr">
              <a:buNone/>
            </a:pPr>
            <a:endParaRPr lang="en-US" sz="3600" dirty="0" smtClean="0"/>
          </a:p>
          <a:p>
            <a:pPr algn="ctr">
              <a:buNone/>
            </a:pPr>
            <a:r>
              <a:rPr lang="en-US" sz="3600" dirty="0" smtClean="0"/>
              <a:t>How is there such immense</a:t>
            </a:r>
            <a:br>
              <a:rPr lang="en-US" sz="3600" dirty="0" smtClean="0"/>
            </a:br>
            <a:r>
              <a:rPr lang="en-US" sz="3600" dirty="0" smtClean="0"/>
              <a:t>diversity of life on earth?</a:t>
            </a:r>
            <a:endParaRPr lang="en-US" sz="3600" dirty="0"/>
          </a:p>
        </p:txBody>
      </p:sp>
      <p:pic>
        <p:nvPicPr>
          <p:cNvPr id="7170" name="Picture 2"/>
          <p:cNvPicPr>
            <a:picLocks noChangeAspect="1" noChangeArrowheads="1"/>
          </p:cNvPicPr>
          <p:nvPr/>
        </p:nvPicPr>
        <p:blipFill>
          <a:blip r:embed="rId2" cstate="print"/>
          <a:srcRect/>
          <a:stretch>
            <a:fillRect/>
          </a:stretch>
        </p:blipFill>
        <p:spPr bwMode="auto">
          <a:xfrm>
            <a:off x="0" y="1371600"/>
            <a:ext cx="2348845" cy="17526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l="27273"/>
          <a:stretch>
            <a:fillRect/>
          </a:stretch>
        </p:blipFill>
        <p:spPr bwMode="auto">
          <a:xfrm>
            <a:off x="7239000" y="1143000"/>
            <a:ext cx="1905000" cy="174307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l="25807" t="16022" r="19713"/>
          <a:stretch>
            <a:fillRect/>
          </a:stretch>
        </p:blipFill>
        <p:spPr bwMode="auto">
          <a:xfrm>
            <a:off x="0" y="3124200"/>
            <a:ext cx="1981200" cy="19812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l="9375" r="6250"/>
          <a:stretch>
            <a:fillRect/>
          </a:stretch>
        </p:blipFill>
        <p:spPr bwMode="auto">
          <a:xfrm>
            <a:off x="2362200" y="4981575"/>
            <a:ext cx="2057400" cy="1876425"/>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cstate="print"/>
          <a:srcRect/>
          <a:stretch>
            <a:fillRect/>
          </a:stretch>
        </p:blipFill>
        <p:spPr bwMode="auto">
          <a:xfrm>
            <a:off x="4340776" y="5181601"/>
            <a:ext cx="3031574" cy="1676400"/>
          </a:xfrm>
          <a:prstGeom prst="rect">
            <a:avLst/>
          </a:prstGeom>
          <a:noFill/>
          <a:ln w="9525">
            <a:noFill/>
            <a:miter lim="800000"/>
            <a:headEnd/>
            <a:tailEnd/>
          </a:ln>
          <a:effectLst/>
        </p:spPr>
      </p:pic>
      <p:pic>
        <p:nvPicPr>
          <p:cNvPr id="7175" name="Picture 7"/>
          <p:cNvPicPr>
            <a:picLocks noChangeAspect="1" noChangeArrowheads="1"/>
          </p:cNvPicPr>
          <p:nvPr/>
        </p:nvPicPr>
        <p:blipFill>
          <a:blip r:embed="rId7" cstate="print"/>
          <a:srcRect r="24301"/>
          <a:stretch>
            <a:fillRect/>
          </a:stretch>
        </p:blipFill>
        <p:spPr bwMode="auto">
          <a:xfrm>
            <a:off x="7239000" y="2895600"/>
            <a:ext cx="1905000" cy="1729561"/>
          </a:xfrm>
          <a:prstGeom prst="rect">
            <a:avLst/>
          </a:prstGeom>
          <a:noFill/>
          <a:ln w="9525">
            <a:noFill/>
            <a:miter lim="800000"/>
            <a:headEnd/>
            <a:tailEnd/>
          </a:ln>
          <a:effectLst/>
        </p:spPr>
      </p:pic>
      <p:pic>
        <p:nvPicPr>
          <p:cNvPr id="7176" name="Picture 8"/>
          <p:cNvPicPr>
            <a:picLocks noChangeAspect="1" noChangeArrowheads="1"/>
          </p:cNvPicPr>
          <p:nvPr/>
        </p:nvPicPr>
        <p:blipFill>
          <a:blip r:embed="rId8" cstate="print"/>
          <a:srcRect/>
          <a:stretch>
            <a:fillRect/>
          </a:stretch>
        </p:blipFill>
        <p:spPr bwMode="auto">
          <a:xfrm>
            <a:off x="1" y="5033085"/>
            <a:ext cx="2362200" cy="1824915"/>
          </a:xfrm>
          <a:prstGeom prst="rect">
            <a:avLst/>
          </a:prstGeom>
          <a:noFill/>
          <a:ln w="9525">
            <a:noFill/>
            <a:miter lim="800000"/>
            <a:headEnd/>
            <a:tailEnd/>
          </a:ln>
          <a:effectLst/>
        </p:spPr>
      </p:pic>
      <p:pic>
        <p:nvPicPr>
          <p:cNvPr id="7177" name="Picture 9"/>
          <p:cNvPicPr>
            <a:picLocks noChangeAspect="1" noChangeArrowheads="1"/>
          </p:cNvPicPr>
          <p:nvPr/>
        </p:nvPicPr>
        <p:blipFill>
          <a:blip r:embed="rId9" cstate="print"/>
          <a:srcRect l="21633" t="6341" r="9796"/>
          <a:stretch>
            <a:fillRect/>
          </a:stretch>
        </p:blipFill>
        <p:spPr bwMode="auto">
          <a:xfrm>
            <a:off x="7210425" y="4648200"/>
            <a:ext cx="1933575"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Isolation</a:t>
            </a:r>
            <a:br>
              <a:rPr lang="en-US" dirty="0" smtClean="0"/>
            </a:br>
            <a:r>
              <a:rPr lang="en-US" dirty="0" smtClean="0"/>
              <a:t>1. Geographic Isolation</a:t>
            </a:r>
            <a:endParaRPr lang="en-US" dirty="0"/>
          </a:p>
        </p:txBody>
      </p:sp>
      <p:sp>
        <p:nvSpPr>
          <p:cNvPr id="3" name="Content Placeholder 2"/>
          <p:cNvSpPr>
            <a:spLocks noGrp="1"/>
          </p:cNvSpPr>
          <p:nvPr>
            <p:ph idx="1"/>
          </p:nvPr>
        </p:nvSpPr>
        <p:spPr>
          <a:xfrm>
            <a:off x="228600" y="1600200"/>
            <a:ext cx="5410200" cy="4525963"/>
          </a:xfrm>
        </p:spPr>
        <p:txBody>
          <a:bodyPr>
            <a:normAutofit/>
          </a:bodyPr>
          <a:lstStyle/>
          <a:p>
            <a:pPr marL="0" indent="0">
              <a:buNone/>
            </a:pPr>
            <a:r>
              <a:rPr lang="en-US" dirty="0" smtClean="0"/>
              <a:t>Dispersal across a barrier or geographical distance</a:t>
            </a:r>
          </a:p>
          <a:p>
            <a:pPr marL="0" indent="0">
              <a:buNone/>
            </a:pPr>
            <a:endParaRPr lang="en-US" dirty="0" smtClean="0"/>
          </a:p>
          <a:p>
            <a:pPr>
              <a:buNone/>
            </a:pPr>
            <a:r>
              <a:rPr lang="en-US" dirty="0" smtClean="0"/>
              <a:t>Example: Galapagos finches</a:t>
            </a:r>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smtClean="0">
              <a:solidFill>
                <a:srgbClr val="FF0000"/>
              </a:solidFill>
            </a:endParaRPr>
          </a:p>
          <a:p>
            <a:pPr>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34AE455-9EDB-4C75-95DE-0EAC5478A33F}" type="slidenum">
              <a:rPr lang="en-US" smtClean="0"/>
              <a:pPr/>
              <a:t>6</a:t>
            </a:fld>
            <a:endParaRPr lang="en-US"/>
          </a:p>
        </p:txBody>
      </p:sp>
      <p:pic>
        <p:nvPicPr>
          <p:cNvPr id="4098" name="Picture 2"/>
          <p:cNvPicPr>
            <a:picLocks noChangeAspect="1" noChangeArrowheads="1"/>
          </p:cNvPicPr>
          <p:nvPr/>
        </p:nvPicPr>
        <p:blipFill>
          <a:blip r:embed="rId2" cstate="print"/>
          <a:srcRect l="7937" t="9047" r="11717" b="1777"/>
          <a:stretch>
            <a:fillRect/>
          </a:stretch>
        </p:blipFill>
        <p:spPr bwMode="auto">
          <a:xfrm>
            <a:off x="5486401" y="1600200"/>
            <a:ext cx="3657599" cy="52578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914400" y="3962400"/>
            <a:ext cx="3581400" cy="26827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Isolation</a:t>
            </a:r>
            <a:br>
              <a:rPr lang="en-US" dirty="0" smtClean="0"/>
            </a:br>
            <a:r>
              <a:rPr lang="en-US" dirty="0" smtClean="0"/>
              <a:t>1. Geographic Isolation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What are some other examples of physical barriers or distances that could separate species?</a:t>
            </a:r>
          </a:p>
          <a:p>
            <a:pPr marL="0" indent="0" algn="ctr">
              <a:buNone/>
            </a:pPr>
            <a:endParaRPr lang="en-US" sz="4000" dirty="0" smtClean="0"/>
          </a:p>
          <a:p>
            <a:pPr marL="0" indent="0" algn="ctr">
              <a:buNone/>
            </a:pPr>
            <a:r>
              <a:rPr lang="en-US" sz="4000" i="1" dirty="0" smtClean="0"/>
              <a:t>I THINK:</a:t>
            </a:r>
          </a:p>
          <a:p>
            <a:pPr>
              <a:buNone/>
            </a:pP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2" cstate="print"/>
          <a:srcRect/>
          <a:stretch>
            <a:fillRect/>
          </a:stretch>
        </p:blipFill>
        <p:spPr bwMode="auto">
          <a:xfrm rot="5400000">
            <a:off x="2998470" y="3097530"/>
            <a:ext cx="3429000" cy="2263140"/>
          </a:xfrm>
          <a:prstGeom prst="rect">
            <a:avLst/>
          </a:prstGeom>
          <a:noFill/>
          <a:ln w="9525">
            <a:noFill/>
            <a:miter lim="800000"/>
            <a:headEnd/>
            <a:tailEnd/>
          </a:ln>
          <a:effectLst/>
        </p:spPr>
      </p:pic>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II. Isolation</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1. Geographic Isolation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4" name="Picture 2"/>
          <p:cNvPicPr>
            <a:picLocks noGrp="1" noChangeAspect="1" noChangeArrowheads="1"/>
          </p:cNvPicPr>
          <p:nvPr>
            <p:ph idx="1"/>
          </p:nvPr>
        </p:nvPicPr>
        <p:blipFill>
          <a:blip r:embed="rId3" cstate="print"/>
          <a:srcRect/>
          <a:stretch>
            <a:fillRect/>
          </a:stretch>
        </p:blipFill>
        <p:spPr bwMode="auto">
          <a:xfrm>
            <a:off x="-152400" y="1371600"/>
            <a:ext cx="3581400" cy="268999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5938699" y="1600200"/>
            <a:ext cx="3433901" cy="2572304"/>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cstate="print"/>
          <a:srcRect/>
          <a:stretch>
            <a:fillRect/>
          </a:stretch>
        </p:blipFill>
        <p:spPr bwMode="auto">
          <a:xfrm>
            <a:off x="5974830" y="4343400"/>
            <a:ext cx="3778770" cy="2514600"/>
          </a:xfrm>
          <a:prstGeom prst="rect">
            <a:avLst/>
          </a:prstGeom>
          <a:noFill/>
          <a:ln w="9525">
            <a:noFill/>
            <a:miter lim="800000"/>
            <a:headEnd/>
            <a:tailEnd/>
          </a:ln>
          <a:effectLst/>
        </p:spPr>
      </p:pic>
      <p:pic>
        <p:nvPicPr>
          <p:cNvPr id="8198" name="Picture 6"/>
          <p:cNvPicPr>
            <a:picLocks noChangeAspect="1" noChangeArrowheads="1"/>
          </p:cNvPicPr>
          <p:nvPr/>
        </p:nvPicPr>
        <p:blipFill>
          <a:blip r:embed="rId6" cstate="print"/>
          <a:srcRect/>
          <a:stretch>
            <a:fillRect/>
          </a:stretch>
        </p:blipFill>
        <p:spPr bwMode="auto">
          <a:xfrm>
            <a:off x="-127000" y="4191000"/>
            <a:ext cx="35560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Isolation</a:t>
            </a:r>
            <a:br>
              <a:rPr lang="en-US" dirty="0" smtClean="0"/>
            </a:br>
            <a:r>
              <a:rPr lang="en-US" dirty="0" smtClean="0"/>
              <a:t>2. Reproductive Isolation</a:t>
            </a:r>
            <a:endParaRPr lang="en-US" dirty="0"/>
          </a:p>
        </p:txBody>
      </p:sp>
      <p:sp>
        <p:nvSpPr>
          <p:cNvPr id="4" name="Slide Number Placeholder 3"/>
          <p:cNvSpPr>
            <a:spLocks noGrp="1"/>
          </p:cNvSpPr>
          <p:nvPr>
            <p:ph type="sldNum" sz="quarter" idx="12"/>
          </p:nvPr>
        </p:nvSpPr>
        <p:spPr/>
        <p:txBody>
          <a:bodyPr/>
          <a:lstStyle/>
          <a:p>
            <a:fld id="{F34AE455-9EDB-4C75-95DE-0EAC5478A33F}" type="slidenum">
              <a:rPr lang="en-US" smtClean="0"/>
              <a:pPr/>
              <a:t>9</a:t>
            </a:fld>
            <a:endParaRPr lang="en-US"/>
          </a:p>
        </p:txBody>
      </p:sp>
      <p:sp>
        <p:nvSpPr>
          <p:cNvPr id="6" name="Content Placeholder 2"/>
          <p:cNvSpPr>
            <a:spLocks noGrp="1"/>
          </p:cNvSpPr>
          <p:nvPr>
            <p:ph idx="1"/>
          </p:nvPr>
        </p:nvSpPr>
        <p:spPr>
          <a:xfrm>
            <a:off x="0" y="1600201"/>
            <a:ext cx="8229600" cy="1447799"/>
          </a:xfrm>
        </p:spPr>
        <p:txBody>
          <a:bodyPr>
            <a:noAutofit/>
          </a:bodyPr>
          <a:lstStyle/>
          <a:p>
            <a:pPr>
              <a:buNone/>
            </a:pPr>
            <a:r>
              <a:rPr lang="en-US" sz="3000" b="1" dirty="0" smtClean="0"/>
              <a:t>1. Different mating rituals</a:t>
            </a:r>
          </a:p>
          <a:p>
            <a:pPr>
              <a:buNone/>
            </a:pPr>
            <a:r>
              <a:rPr lang="en-US" sz="3000" dirty="0" smtClean="0"/>
              <a:t>	</a:t>
            </a:r>
            <a:r>
              <a:rPr lang="en-US" sz="3000" i="1" dirty="0" smtClean="0"/>
              <a:t>Examples: bird songs, </a:t>
            </a:r>
          </a:p>
          <a:p>
            <a:pPr>
              <a:buNone/>
            </a:pPr>
            <a:r>
              <a:rPr lang="en-US" sz="3000" i="1" dirty="0" smtClean="0"/>
              <a:t>	firefly light displays, bowerbirds!</a:t>
            </a:r>
          </a:p>
        </p:txBody>
      </p:sp>
      <p:pic>
        <p:nvPicPr>
          <p:cNvPr id="1027" name="Picture 3"/>
          <p:cNvPicPr>
            <a:picLocks noChangeAspect="1" noChangeArrowheads="1"/>
          </p:cNvPicPr>
          <p:nvPr/>
        </p:nvPicPr>
        <p:blipFill>
          <a:blip r:embed="rId2" cstate="print"/>
          <a:srcRect/>
          <a:stretch>
            <a:fillRect/>
          </a:stretch>
        </p:blipFill>
        <p:spPr bwMode="auto">
          <a:xfrm>
            <a:off x="5715000" y="1524000"/>
            <a:ext cx="2895600" cy="19611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649</Words>
  <Application>Microsoft Office PowerPoint</Application>
  <PresentationFormat>On-screen Show (4:3)</PresentationFormat>
  <Paragraphs>195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Patterns of Evolution 2</vt:lpstr>
      <vt:lpstr>B. Speciation</vt:lpstr>
      <vt:lpstr>I. How do we define species?</vt:lpstr>
      <vt:lpstr>I. How do we define species?</vt:lpstr>
      <vt:lpstr>What causes speciation?</vt:lpstr>
      <vt:lpstr>II. Isolation 1. Geographic Isolation</vt:lpstr>
      <vt:lpstr>II. Isolation 1. Geographic Isolation</vt:lpstr>
      <vt:lpstr>PowerPoint Presentation</vt:lpstr>
      <vt:lpstr>II. Isolation 2. Reproductive Isolation</vt:lpstr>
      <vt:lpstr>II. Isolation 2. Reproductive Isolation</vt:lpstr>
      <vt:lpstr>II. Isolation 2. Reproductive Isolation</vt:lpstr>
      <vt:lpstr>II. Isolation 3. Temporal Isolation</vt:lpstr>
      <vt:lpstr>Putting the pieces together… (story time)</vt:lpstr>
      <vt:lpstr>Fruit flies doing their thing …laying eggs in rotting bananas</vt:lpstr>
      <vt:lpstr>Oh no! A hurricane washes the bananas away to an island too far to fly to. All the momma and poppa fruit flies drown, but the eggs are safely nestled inside the mushy banana</vt:lpstr>
      <vt:lpstr>The fruit flies hatch on the new island and develop and reproduce in a habitat where different selective pressures and different random events take place than on the mainland.</vt:lpstr>
      <vt:lpstr>Generations later, when another hurricane sends a bunch of bananas full of fly larvae from the island back to the mainland, the flies do not respond to each other’s mating rituals and do not mate.  Suppose they did mate – if they had truly diverged into two different species, what would you expect to happen?</vt:lpstr>
      <vt:lpstr>III. Types of Speciation 1. Divergent Evolution</vt:lpstr>
      <vt:lpstr>III. Types of Speciation 2. Adaptive Radiation</vt:lpstr>
      <vt:lpstr>III. Types of Speciation 3. Convergent Evolution</vt:lpstr>
      <vt:lpstr>C. Coevolution</vt:lpstr>
      <vt:lpstr>C. Coevolution</vt:lpstr>
      <vt:lpstr>C. Coevolution</vt:lpstr>
      <vt:lpstr>C. Coevolution</vt:lpstr>
      <vt:lpstr>C. Coevolution</vt:lpstr>
      <vt:lpstr>C. Coevolution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kwalexan</dc:creator>
  <cp:lastModifiedBy>Robert Greenberg</cp:lastModifiedBy>
  <cp:revision>15</cp:revision>
  <dcterms:created xsi:type="dcterms:W3CDTF">2010-10-11T15:42:10Z</dcterms:created>
  <dcterms:modified xsi:type="dcterms:W3CDTF">2015-10-25T03:26:12Z</dcterms:modified>
</cp:coreProperties>
</file>